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71" r:id="rId9"/>
    <p:sldId id="267" r:id="rId10"/>
    <p:sldId id="266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8"/>
    <p:restoredTop sz="94657"/>
  </p:normalViewPr>
  <p:slideViewPr>
    <p:cSldViewPr snapToGrid="0">
      <p:cViewPr varScale="1">
        <p:scale>
          <a:sx n="102" d="100"/>
          <a:sy n="102" d="100"/>
        </p:scale>
        <p:origin x="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8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941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68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228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76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41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0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99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266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686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88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48F84-B309-AB44-B404-635192E135CD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626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A9607B8D-5A6C-4ECB-9047-3836C51C1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9" name="Rectangle 1048">
            <a:extLst>
              <a:ext uri="{FF2B5EF4-FFF2-40B4-BE49-F238E27FC236}">
                <a16:creationId xmlns:a16="http://schemas.microsoft.com/office/drawing/2014/main" id="{CA84D6C4-24A3-44DC-9607-566CF5A22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70"/>
            <a:ext cx="6096000" cy="68564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1" name="Rectangle 1050">
            <a:extLst>
              <a:ext uri="{FF2B5EF4-FFF2-40B4-BE49-F238E27FC236}">
                <a16:creationId xmlns:a16="http://schemas.microsoft.com/office/drawing/2014/main" id="{72F7300B-53A6-4A16-AA84-78597664F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229" y="685800"/>
            <a:ext cx="4743071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FCB9C-24B7-0A89-EC6C-0B3EADA18D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464" y="1403694"/>
            <a:ext cx="4743071" cy="2270344"/>
          </a:xfrm>
        </p:spPr>
        <p:txBody>
          <a:bodyPr anchor="b">
            <a:noAutofit/>
          </a:bodyPr>
          <a:lstStyle/>
          <a:p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Classification of FDA </a:t>
            </a:r>
            <a:b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Medical Device Recalls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9AB70F-0D91-82A0-DFE0-CBAF9798E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9470" y="4809995"/>
            <a:ext cx="2934586" cy="1272210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By: Ruth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Iang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606</a:t>
            </a: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Fall 2023</a:t>
            </a:r>
          </a:p>
        </p:txBody>
      </p:sp>
      <p:pic>
        <p:nvPicPr>
          <p:cNvPr id="1026" name="Picture 2" descr="How To Get FDA Approval For Medical Devices Perforce, 48% OFF">
            <a:extLst>
              <a:ext uri="{FF2B5EF4-FFF2-40B4-BE49-F238E27FC236}">
                <a16:creationId xmlns:a16="http://schemas.microsoft.com/office/drawing/2014/main" id="{EF5016B3-4CCC-8166-7201-7A0E5F2D5F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04" r="587"/>
          <a:stretch/>
        </p:blipFill>
        <p:spPr bwMode="auto">
          <a:xfrm>
            <a:off x="6096000" y="1571"/>
            <a:ext cx="6096000" cy="6856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7828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2EEDBA-D945-14DA-BBB4-A3CCD8D6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Random Forest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49530-F184-0E99-D664-706F8E60D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 0.995</a:t>
            </a:r>
          </a:p>
          <a:p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Precision: 0.937</a:t>
            </a:r>
          </a:p>
          <a:p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F1 Score: 0.995 </a:t>
            </a:r>
          </a:p>
          <a:p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Recall: 0.995</a:t>
            </a:r>
          </a:p>
          <a:p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Hyperparameter Tuning: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Used Randomized Search and cross validation to find the best parameters</a:t>
            </a:r>
          </a:p>
          <a:p>
            <a:pPr lvl="1"/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Best Parameters: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n_estimators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100,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min_samples_split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5,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min_samples_leaf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1,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max_depth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None</a:t>
            </a:r>
          </a:p>
          <a:p>
            <a:pPr lvl="1"/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Accuracy: 0.995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Machine Learning Course Online | Udacity">
            <a:extLst>
              <a:ext uri="{FF2B5EF4-FFF2-40B4-BE49-F238E27FC236}">
                <a16:creationId xmlns:a16="http://schemas.microsoft.com/office/drawing/2014/main" id="{E66B1EE3-8885-1898-41E1-FF6CD2F39B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2" r="24238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3880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9A515-3256-1301-2998-62D4C9816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6608" y="572569"/>
            <a:ext cx="6450904" cy="1212804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LSTM(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Short-Term Memory</a:t>
            </a:r>
            <a:r>
              <a:rPr lang="en-US" sz="3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Model</a:t>
            </a:r>
          </a:p>
        </p:txBody>
      </p:sp>
      <p:pic>
        <p:nvPicPr>
          <p:cNvPr id="7170" name="Picture 2" descr="Machine Learning Course Online | Udacity">
            <a:extLst>
              <a:ext uri="{FF2B5EF4-FFF2-40B4-BE49-F238E27FC236}">
                <a16:creationId xmlns:a16="http://schemas.microsoft.com/office/drawing/2014/main" id="{1ED8EB56-A594-3889-6D27-DB8E7B8512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64" r="21331"/>
          <a:stretch/>
        </p:blipFill>
        <p:spPr bwMode="auto">
          <a:xfrm>
            <a:off x="673088" y="742672"/>
            <a:ext cx="5259715" cy="5404012"/>
          </a:xfrm>
          <a:custGeom>
            <a:avLst/>
            <a:gdLst/>
            <a:ahLst/>
            <a:cxnLst/>
            <a:rect l="l" t="t" r="r" b="b"/>
            <a:pathLst>
              <a:path w="5259715" h="5404012">
                <a:moveTo>
                  <a:pt x="2399894" y="435"/>
                </a:moveTo>
                <a:cubicBezTo>
                  <a:pt x="2943658" y="-13023"/>
                  <a:pt x="3728490" y="288758"/>
                  <a:pt x="4147141" y="517466"/>
                </a:cubicBezTo>
                <a:cubicBezTo>
                  <a:pt x="4565793" y="746173"/>
                  <a:pt x="4730383" y="950413"/>
                  <a:pt x="4911806" y="1372681"/>
                </a:cubicBezTo>
                <a:cubicBezTo>
                  <a:pt x="5093230" y="1794950"/>
                  <a:pt x="5337667" y="2458051"/>
                  <a:pt x="5235686" y="3051079"/>
                </a:cubicBezTo>
                <a:cubicBezTo>
                  <a:pt x="5133705" y="3644106"/>
                  <a:pt x="4702264" y="4591451"/>
                  <a:pt x="4299920" y="4930844"/>
                </a:cubicBezTo>
                <a:cubicBezTo>
                  <a:pt x="3897575" y="5270237"/>
                  <a:pt x="2995921" y="5464440"/>
                  <a:pt x="2368153" y="5387112"/>
                </a:cubicBezTo>
                <a:cubicBezTo>
                  <a:pt x="1740385" y="5309785"/>
                  <a:pt x="905559" y="5028315"/>
                  <a:pt x="533308" y="4466883"/>
                </a:cubicBezTo>
                <a:cubicBezTo>
                  <a:pt x="161057" y="3905452"/>
                  <a:pt x="-204932" y="3091976"/>
                  <a:pt x="134652" y="2018526"/>
                </a:cubicBezTo>
                <a:cubicBezTo>
                  <a:pt x="234804" y="1669603"/>
                  <a:pt x="575722" y="913155"/>
                  <a:pt x="884557" y="598212"/>
                </a:cubicBezTo>
                <a:cubicBezTo>
                  <a:pt x="1193392" y="283270"/>
                  <a:pt x="1835810" y="121563"/>
                  <a:pt x="2399894" y="43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5" name="Freeform: Shape 7174">
            <a:extLst>
              <a:ext uri="{FF2B5EF4-FFF2-40B4-BE49-F238E27FC236}">
                <a16:creationId xmlns:a16="http://schemas.microsoft.com/office/drawing/2014/main" id="{CE2956EB-1856-7F77-0DEB-AAD664CD7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468305">
            <a:off x="-340234" y="697080"/>
            <a:ext cx="1643189" cy="544521"/>
          </a:xfrm>
          <a:custGeom>
            <a:avLst/>
            <a:gdLst>
              <a:gd name="connsiteX0" fmla="*/ 1643189 w 1643189"/>
              <a:gd name="connsiteY0" fmla="*/ 346794 h 544521"/>
              <a:gd name="connsiteX1" fmla="*/ 1600235 w 1643189"/>
              <a:gd name="connsiteY1" fmla="*/ 544334 h 544521"/>
              <a:gd name="connsiteX2" fmla="*/ 589940 w 1643189"/>
              <a:gd name="connsiteY2" fmla="*/ 402182 h 544521"/>
              <a:gd name="connsiteX3" fmla="*/ 220 w 1643189"/>
              <a:gd name="connsiteY3" fmla="*/ 300576 h 544521"/>
              <a:gd name="connsiteX4" fmla="*/ 0 w 1643189"/>
              <a:gd name="connsiteY4" fmla="*/ 300433 h 544521"/>
              <a:gd name="connsiteX5" fmla="*/ 387245 w 1643189"/>
              <a:gd name="connsiteY5" fmla="*/ 0 h 544521"/>
              <a:gd name="connsiteX6" fmla="*/ 487701 w 1643189"/>
              <a:gd name="connsiteY6" fmla="*/ 27350 h 544521"/>
              <a:gd name="connsiteX7" fmla="*/ 1643189 w 1643189"/>
              <a:gd name="connsiteY7" fmla="*/ 346794 h 54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43189" h="544521">
                <a:moveTo>
                  <a:pt x="1643189" y="346794"/>
                </a:moveTo>
                <a:cubicBezTo>
                  <a:pt x="1638813" y="389822"/>
                  <a:pt x="1615452" y="550769"/>
                  <a:pt x="1600235" y="544334"/>
                </a:cubicBezTo>
                <a:cubicBezTo>
                  <a:pt x="1564346" y="546282"/>
                  <a:pt x="802795" y="474858"/>
                  <a:pt x="589940" y="402182"/>
                </a:cubicBezTo>
                <a:cubicBezTo>
                  <a:pt x="346522" y="358974"/>
                  <a:pt x="136903" y="338520"/>
                  <a:pt x="220" y="300576"/>
                </a:cubicBezTo>
                <a:lnTo>
                  <a:pt x="0" y="300433"/>
                </a:lnTo>
                <a:lnTo>
                  <a:pt x="387245" y="0"/>
                </a:lnTo>
                <a:lnTo>
                  <a:pt x="487701" y="27350"/>
                </a:lnTo>
                <a:cubicBezTo>
                  <a:pt x="950135" y="152040"/>
                  <a:pt x="1605749" y="322251"/>
                  <a:pt x="1643189" y="346794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77" name="Freeform: Shape 7176">
            <a:extLst>
              <a:ext uri="{FF2B5EF4-FFF2-40B4-BE49-F238E27FC236}">
                <a16:creationId xmlns:a16="http://schemas.microsoft.com/office/drawing/2014/main" id="{D7FC4EA4-7C4C-68F8-10F0-5D08208AD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468305">
            <a:off x="-340234" y="697080"/>
            <a:ext cx="1643189" cy="544521"/>
          </a:xfrm>
          <a:custGeom>
            <a:avLst/>
            <a:gdLst>
              <a:gd name="connsiteX0" fmla="*/ 1643189 w 1643189"/>
              <a:gd name="connsiteY0" fmla="*/ 346794 h 544521"/>
              <a:gd name="connsiteX1" fmla="*/ 1600235 w 1643189"/>
              <a:gd name="connsiteY1" fmla="*/ 544334 h 544521"/>
              <a:gd name="connsiteX2" fmla="*/ 589940 w 1643189"/>
              <a:gd name="connsiteY2" fmla="*/ 402182 h 544521"/>
              <a:gd name="connsiteX3" fmla="*/ 220 w 1643189"/>
              <a:gd name="connsiteY3" fmla="*/ 300576 h 544521"/>
              <a:gd name="connsiteX4" fmla="*/ 0 w 1643189"/>
              <a:gd name="connsiteY4" fmla="*/ 300433 h 544521"/>
              <a:gd name="connsiteX5" fmla="*/ 387245 w 1643189"/>
              <a:gd name="connsiteY5" fmla="*/ 0 h 544521"/>
              <a:gd name="connsiteX6" fmla="*/ 487701 w 1643189"/>
              <a:gd name="connsiteY6" fmla="*/ 27350 h 544521"/>
              <a:gd name="connsiteX7" fmla="*/ 1643189 w 1643189"/>
              <a:gd name="connsiteY7" fmla="*/ 346794 h 54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43189" h="544521">
                <a:moveTo>
                  <a:pt x="1643189" y="346794"/>
                </a:moveTo>
                <a:cubicBezTo>
                  <a:pt x="1638813" y="389822"/>
                  <a:pt x="1615452" y="550769"/>
                  <a:pt x="1600235" y="544334"/>
                </a:cubicBezTo>
                <a:cubicBezTo>
                  <a:pt x="1564346" y="546282"/>
                  <a:pt x="802795" y="474858"/>
                  <a:pt x="589940" y="402182"/>
                </a:cubicBezTo>
                <a:cubicBezTo>
                  <a:pt x="346522" y="358974"/>
                  <a:pt x="136903" y="338520"/>
                  <a:pt x="220" y="300576"/>
                </a:cubicBezTo>
                <a:lnTo>
                  <a:pt x="0" y="300433"/>
                </a:lnTo>
                <a:lnTo>
                  <a:pt x="387245" y="0"/>
                </a:lnTo>
                <a:lnTo>
                  <a:pt x="487701" y="27350"/>
                </a:lnTo>
                <a:cubicBezTo>
                  <a:pt x="950135" y="152040"/>
                  <a:pt x="1605749" y="322251"/>
                  <a:pt x="1643189" y="346794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79" name="Freeform: Shape 7178">
            <a:extLst>
              <a:ext uri="{FF2B5EF4-FFF2-40B4-BE49-F238E27FC236}">
                <a16:creationId xmlns:a16="http://schemas.microsoft.com/office/drawing/2014/main" id="{F5112072-0E82-3313-9492-F7C04F2C54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78977">
            <a:off x="1478725" y="539692"/>
            <a:ext cx="351312" cy="354664"/>
          </a:xfrm>
          <a:custGeom>
            <a:avLst/>
            <a:gdLst>
              <a:gd name="connsiteX0" fmla="*/ 2531073 w 4828010"/>
              <a:gd name="connsiteY0" fmla="*/ 0 h 4873559"/>
              <a:gd name="connsiteX1" fmla="*/ 3937963 w 4828010"/>
              <a:gd name="connsiteY1" fmla="*/ 437433 h 4873559"/>
              <a:gd name="connsiteX2" fmla="*/ 4806231 w 4828010"/>
              <a:gd name="connsiteY2" fmla="*/ 1773180 h 4873559"/>
              <a:gd name="connsiteX3" fmla="*/ 4448644 w 4828010"/>
              <a:gd name="connsiteY3" fmla="*/ 3933235 h 4873559"/>
              <a:gd name="connsiteX4" fmla="*/ 3192542 w 4828010"/>
              <a:gd name="connsiteY4" fmla="*/ 4716168 h 4873559"/>
              <a:gd name="connsiteX5" fmla="*/ 937448 w 4828010"/>
              <a:gd name="connsiteY5" fmla="*/ 4547691 h 4873559"/>
              <a:gd name="connsiteX6" fmla="*/ 12348 w 4828010"/>
              <a:gd name="connsiteY6" fmla="*/ 3026750 h 4873559"/>
              <a:gd name="connsiteX7" fmla="*/ 553508 w 4828010"/>
              <a:gd name="connsiteY7" fmla="*/ 740383 h 4873559"/>
              <a:gd name="connsiteX8" fmla="*/ 2531073 w 4828010"/>
              <a:gd name="connsiteY8" fmla="*/ 0 h 4873559"/>
              <a:gd name="connsiteX0" fmla="*/ 2531073 w 4828010"/>
              <a:gd name="connsiteY0" fmla="*/ 0 h 4853896"/>
              <a:gd name="connsiteX1" fmla="*/ 3937963 w 4828010"/>
              <a:gd name="connsiteY1" fmla="*/ 437433 h 4853896"/>
              <a:gd name="connsiteX2" fmla="*/ 4806231 w 4828010"/>
              <a:gd name="connsiteY2" fmla="*/ 1773180 h 4853896"/>
              <a:gd name="connsiteX3" fmla="*/ 4448644 w 4828010"/>
              <a:gd name="connsiteY3" fmla="*/ 3933235 h 4853896"/>
              <a:gd name="connsiteX4" fmla="*/ 3192542 w 4828010"/>
              <a:gd name="connsiteY4" fmla="*/ 4716168 h 4853896"/>
              <a:gd name="connsiteX5" fmla="*/ 1075671 w 4828010"/>
              <a:gd name="connsiteY5" fmla="*/ 4473263 h 4853896"/>
              <a:gd name="connsiteX6" fmla="*/ 12348 w 4828010"/>
              <a:gd name="connsiteY6" fmla="*/ 3026750 h 4853896"/>
              <a:gd name="connsiteX7" fmla="*/ 553508 w 4828010"/>
              <a:gd name="connsiteY7" fmla="*/ 740383 h 4853896"/>
              <a:gd name="connsiteX8" fmla="*/ 2531073 w 4828010"/>
              <a:gd name="connsiteY8" fmla="*/ 0 h 4853896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84014 w 4780951"/>
              <a:gd name="connsiteY0" fmla="*/ 0 h 4850182"/>
              <a:gd name="connsiteX1" fmla="*/ 3890904 w 4780951"/>
              <a:gd name="connsiteY1" fmla="*/ 437433 h 4850182"/>
              <a:gd name="connsiteX2" fmla="*/ 4759172 w 4780951"/>
              <a:gd name="connsiteY2" fmla="*/ 1773180 h 4850182"/>
              <a:gd name="connsiteX3" fmla="*/ 4401585 w 4780951"/>
              <a:gd name="connsiteY3" fmla="*/ 3933235 h 4850182"/>
              <a:gd name="connsiteX4" fmla="*/ 3145483 w 4780951"/>
              <a:gd name="connsiteY4" fmla="*/ 4716168 h 4850182"/>
              <a:gd name="connsiteX5" fmla="*/ 1113673 w 4780951"/>
              <a:gd name="connsiteY5" fmla="*/ 4467947 h 4850182"/>
              <a:gd name="connsiteX6" fmla="*/ 39717 w 4780951"/>
              <a:gd name="connsiteY6" fmla="*/ 3101178 h 4850182"/>
              <a:gd name="connsiteX7" fmla="*/ 506449 w 4780951"/>
              <a:gd name="connsiteY7" fmla="*/ 740383 h 4850182"/>
              <a:gd name="connsiteX8" fmla="*/ 2484014 w 4780951"/>
              <a:gd name="connsiteY8" fmla="*/ 0 h 4850182"/>
              <a:gd name="connsiteX0" fmla="*/ 2484014 w 4780127"/>
              <a:gd name="connsiteY0" fmla="*/ 0 h 4850182"/>
              <a:gd name="connsiteX1" fmla="*/ 3890904 w 4780127"/>
              <a:gd name="connsiteY1" fmla="*/ 437433 h 4850182"/>
              <a:gd name="connsiteX2" fmla="*/ 4759172 w 4780127"/>
              <a:gd name="connsiteY2" fmla="*/ 1773180 h 4850182"/>
              <a:gd name="connsiteX3" fmla="*/ 4390953 w 4780127"/>
              <a:gd name="connsiteY3" fmla="*/ 3805644 h 4850182"/>
              <a:gd name="connsiteX4" fmla="*/ 3145483 w 4780127"/>
              <a:gd name="connsiteY4" fmla="*/ 4716168 h 4850182"/>
              <a:gd name="connsiteX5" fmla="*/ 1113673 w 4780127"/>
              <a:gd name="connsiteY5" fmla="*/ 4467947 h 4850182"/>
              <a:gd name="connsiteX6" fmla="*/ 39717 w 4780127"/>
              <a:gd name="connsiteY6" fmla="*/ 3101178 h 4850182"/>
              <a:gd name="connsiteX7" fmla="*/ 506449 w 4780127"/>
              <a:gd name="connsiteY7" fmla="*/ 740383 h 4850182"/>
              <a:gd name="connsiteX8" fmla="*/ 2484014 w 4780127"/>
              <a:gd name="connsiteY8" fmla="*/ 0 h 4850182"/>
              <a:gd name="connsiteX0" fmla="*/ 2484014 w 4778010"/>
              <a:gd name="connsiteY0" fmla="*/ 0 h 4846926"/>
              <a:gd name="connsiteX1" fmla="*/ 3890904 w 4778010"/>
              <a:gd name="connsiteY1" fmla="*/ 437433 h 4846926"/>
              <a:gd name="connsiteX2" fmla="*/ 4759172 w 4778010"/>
              <a:gd name="connsiteY2" fmla="*/ 1773180 h 4846926"/>
              <a:gd name="connsiteX3" fmla="*/ 4390953 w 4778010"/>
              <a:gd name="connsiteY3" fmla="*/ 3805644 h 4846926"/>
              <a:gd name="connsiteX4" fmla="*/ 3343914 w 4778010"/>
              <a:gd name="connsiteY4" fmla="*/ 4712128 h 4846926"/>
              <a:gd name="connsiteX5" fmla="*/ 1113673 w 4778010"/>
              <a:gd name="connsiteY5" fmla="*/ 4467947 h 4846926"/>
              <a:gd name="connsiteX6" fmla="*/ 39717 w 4778010"/>
              <a:gd name="connsiteY6" fmla="*/ 3101178 h 4846926"/>
              <a:gd name="connsiteX7" fmla="*/ 506449 w 4778010"/>
              <a:gd name="connsiteY7" fmla="*/ 740383 h 4846926"/>
              <a:gd name="connsiteX8" fmla="*/ 2484014 w 4778010"/>
              <a:gd name="connsiteY8" fmla="*/ 0 h 4846926"/>
              <a:gd name="connsiteX0" fmla="*/ 2484014 w 4782503"/>
              <a:gd name="connsiteY0" fmla="*/ 0 h 4846926"/>
              <a:gd name="connsiteX1" fmla="*/ 3890904 w 4782503"/>
              <a:gd name="connsiteY1" fmla="*/ 437433 h 4846926"/>
              <a:gd name="connsiteX2" fmla="*/ 4759172 w 4782503"/>
              <a:gd name="connsiteY2" fmla="*/ 1773180 h 4846926"/>
              <a:gd name="connsiteX3" fmla="*/ 4450482 w 4782503"/>
              <a:gd name="connsiteY3" fmla="*/ 3688481 h 4846926"/>
              <a:gd name="connsiteX4" fmla="*/ 3343914 w 4782503"/>
              <a:gd name="connsiteY4" fmla="*/ 4712128 h 4846926"/>
              <a:gd name="connsiteX5" fmla="*/ 1113673 w 4782503"/>
              <a:gd name="connsiteY5" fmla="*/ 4467947 h 4846926"/>
              <a:gd name="connsiteX6" fmla="*/ 39717 w 4782503"/>
              <a:gd name="connsiteY6" fmla="*/ 3101178 h 4846926"/>
              <a:gd name="connsiteX7" fmla="*/ 506449 w 4782503"/>
              <a:gd name="connsiteY7" fmla="*/ 740383 h 4846926"/>
              <a:gd name="connsiteX8" fmla="*/ 2484014 w 4782503"/>
              <a:gd name="connsiteY8" fmla="*/ 0 h 4846926"/>
              <a:gd name="connsiteX0" fmla="*/ 2484014 w 4784889"/>
              <a:gd name="connsiteY0" fmla="*/ 0 h 4846926"/>
              <a:gd name="connsiteX1" fmla="*/ 3890904 w 4784889"/>
              <a:gd name="connsiteY1" fmla="*/ 437433 h 4846926"/>
              <a:gd name="connsiteX2" fmla="*/ 4759172 w 4784889"/>
              <a:gd name="connsiteY2" fmla="*/ 1773180 h 4846926"/>
              <a:gd name="connsiteX3" fmla="*/ 4474294 w 4784889"/>
              <a:gd name="connsiteY3" fmla="*/ 3676361 h 4846926"/>
              <a:gd name="connsiteX4" fmla="*/ 3343914 w 4784889"/>
              <a:gd name="connsiteY4" fmla="*/ 4712128 h 4846926"/>
              <a:gd name="connsiteX5" fmla="*/ 1113673 w 4784889"/>
              <a:gd name="connsiteY5" fmla="*/ 4467947 h 4846926"/>
              <a:gd name="connsiteX6" fmla="*/ 39717 w 4784889"/>
              <a:gd name="connsiteY6" fmla="*/ 3101178 h 4846926"/>
              <a:gd name="connsiteX7" fmla="*/ 506449 w 4784889"/>
              <a:gd name="connsiteY7" fmla="*/ 740383 h 4846926"/>
              <a:gd name="connsiteX8" fmla="*/ 2484014 w 4784889"/>
              <a:gd name="connsiteY8" fmla="*/ 0 h 4846926"/>
              <a:gd name="connsiteX0" fmla="*/ 2484014 w 4784889"/>
              <a:gd name="connsiteY0" fmla="*/ 0 h 4860980"/>
              <a:gd name="connsiteX1" fmla="*/ 3890904 w 4784889"/>
              <a:gd name="connsiteY1" fmla="*/ 437433 h 4860980"/>
              <a:gd name="connsiteX2" fmla="*/ 4759172 w 4784889"/>
              <a:gd name="connsiteY2" fmla="*/ 1773180 h 4860980"/>
              <a:gd name="connsiteX3" fmla="*/ 4474294 w 4784889"/>
              <a:gd name="connsiteY3" fmla="*/ 3676361 h 4860980"/>
              <a:gd name="connsiteX4" fmla="*/ 3343914 w 4784889"/>
              <a:gd name="connsiteY4" fmla="*/ 4712128 h 4860980"/>
              <a:gd name="connsiteX5" fmla="*/ 1097799 w 4784889"/>
              <a:gd name="connsiteY5" fmla="*/ 4524510 h 4860980"/>
              <a:gd name="connsiteX6" fmla="*/ 39717 w 4784889"/>
              <a:gd name="connsiteY6" fmla="*/ 3101178 h 4860980"/>
              <a:gd name="connsiteX7" fmla="*/ 506449 w 4784889"/>
              <a:gd name="connsiteY7" fmla="*/ 740383 h 4860980"/>
              <a:gd name="connsiteX8" fmla="*/ 2484014 w 4784889"/>
              <a:gd name="connsiteY8" fmla="*/ 0 h 4860980"/>
              <a:gd name="connsiteX0" fmla="*/ 2484014 w 4783308"/>
              <a:gd name="connsiteY0" fmla="*/ 0 h 4860981"/>
              <a:gd name="connsiteX1" fmla="*/ 3890904 w 4783308"/>
              <a:gd name="connsiteY1" fmla="*/ 437433 h 4860981"/>
              <a:gd name="connsiteX2" fmla="*/ 4759172 w 4783308"/>
              <a:gd name="connsiteY2" fmla="*/ 1773180 h 4860981"/>
              <a:gd name="connsiteX3" fmla="*/ 4474294 w 4783308"/>
              <a:gd name="connsiteY3" fmla="*/ 3676361 h 4860981"/>
              <a:gd name="connsiteX4" fmla="*/ 3443129 w 4783308"/>
              <a:gd name="connsiteY4" fmla="*/ 4712129 h 4860981"/>
              <a:gd name="connsiteX5" fmla="*/ 1097799 w 4783308"/>
              <a:gd name="connsiteY5" fmla="*/ 4524510 h 4860981"/>
              <a:gd name="connsiteX6" fmla="*/ 39717 w 4783308"/>
              <a:gd name="connsiteY6" fmla="*/ 3101178 h 4860981"/>
              <a:gd name="connsiteX7" fmla="*/ 506449 w 4783308"/>
              <a:gd name="connsiteY7" fmla="*/ 740383 h 4860981"/>
              <a:gd name="connsiteX8" fmla="*/ 2484014 w 4783308"/>
              <a:gd name="connsiteY8" fmla="*/ 0 h 4860981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532073 w 4784141"/>
              <a:gd name="connsiteY0" fmla="*/ 0 h 4773425"/>
              <a:gd name="connsiteX1" fmla="*/ 3891737 w 4784141"/>
              <a:gd name="connsiteY1" fmla="*/ 389356 h 4773425"/>
              <a:gd name="connsiteX2" fmla="*/ 4760005 w 4784141"/>
              <a:gd name="connsiteY2" fmla="*/ 1725103 h 4773425"/>
              <a:gd name="connsiteX3" fmla="*/ 4475127 w 4784141"/>
              <a:gd name="connsiteY3" fmla="*/ 3628284 h 4773425"/>
              <a:gd name="connsiteX4" fmla="*/ 3443962 w 4784141"/>
              <a:gd name="connsiteY4" fmla="*/ 4664052 h 4773425"/>
              <a:gd name="connsiteX5" fmla="*/ 1098632 w 4784141"/>
              <a:gd name="connsiteY5" fmla="*/ 4476433 h 4773425"/>
              <a:gd name="connsiteX6" fmla="*/ 40550 w 4784141"/>
              <a:gd name="connsiteY6" fmla="*/ 3053101 h 4773425"/>
              <a:gd name="connsiteX7" fmla="*/ 507282 w 4784141"/>
              <a:gd name="connsiteY7" fmla="*/ 692306 h 4773425"/>
              <a:gd name="connsiteX8" fmla="*/ 2532073 w 4784141"/>
              <a:gd name="connsiteY8" fmla="*/ 0 h 4773425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58783 w 4784614"/>
              <a:gd name="connsiteY0" fmla="*/ 525 h 4757924"/>
              <a:gd name="connsiteX1" fmla="*/ 3892210 w 4784614"/>
              <a:gd name="connsiteY1" fmla="*/ 373855 h 4757924"/>
              <a:gd name="connsiteX2" fmla="*/ 4760478 w 4784614"/>
              <a:gd name="connsiteY2" fmla="*/ 1709602 h 4757924"/>
              <a:gd name="connsiteX3" fmla="*/ 4475600 w 4784614"/>
              <a:gd name="connsiteY3" fmla="*/ 3612783 h 4757924"/>
              <a:gd name="connsiteX4" fmla="*/ 3444435 w 4784614"/>
              <a:gd name="connsiteY4" fmla="*/ 4648551 h 4757924"/>
              <a:gd name="connsiteX5" fmla="*/ 1099105 w 4784614"/>
              <a:gd name="connsiteY5" fmla="*/ 4460932 h 4757924"/>
              <a:gd name="connsiteX6" fmla="*/ 41023 w 4784614"/>
              <a:gd name="connsiteY6" fmla="*/ 3037600 h 4757924"/>
              <a:gd name="connsiteX7" fmla="*/ 507755 w 4784614"/>
              <a:gd name="connsiteY7" fmla="*/ 676805 h 4757924"/>
              <a:gd name="connsiteX8" fmla="*/ 2558783 w 4784614"/>
              <a:gd name="connsiteY8" fmla="*/ 525 h 4757924"/>
              <a:gd name="connsiteX0" fmla="*/ 2558783 w 4784614"/>
              <a:gd name="connsiteY0" fmla="*/ 408 h 4757807"/>
              <a:gd name="connsiteX1" fmla="*/ 3907953 w 4784614"/>
              <a:gd name="connsiteY1" fmla="*/ 443183 h 4757807"/>
              <a:gd name="connsiteX2" fmla="*/ 4760478 w 4784614"/>
              <a:gd name="connsiteY2" fmla="*/ 1709485 h 4757807"/>
              <a:gd name="connsiteX3" fmla="*/ 4475600 w 4784614"/>
              <a:gd name="connsiteY3" fmla="*/ 3612666 h 4757807"/>
              <a:gd name="connsiteX4" fmla="*/ 3444435 w 4784614"/>
              <a:gd name="connsiteY4" fmla="*/ 4648434 h 4757807"/>
              <a:gd name="connsiteX5" fmla="*/ 1099105 w 4784614"/>
              <a:gd name="connsiteY5" fmla="*/ 4460815 h 4757807"/>
              <a:gd name="connsiteX6" fmla="*/ 41023 w 4784614"/>
              <a:gd name="connsiteY6" fmla="*/ 3037483 h 4757807"/>
              <a:gd name="connsiteX7" fmla="*/ 507755 w 4784614"/>
              <a:gd name="connsiteY7" fmla="*/ 676688 h 4757807"/>
              <a:gd name="connsiteX8" fmla="*/ 2558783 w 4784614"/>
              <a:gd name="connsiteY8" fmla="*/ 408 h 4757807"/>
              <a:gd name="connsiteX0" fmla="*/ 2675744 w 4786788"/>
              <a:gd name="connsiteY0" fmla="*/ 250 h 4954478"/>
              <a:gd name="connsiteX1" fmla="*/ 3910127 w 4786788"/>
              <a:gd name="connsiteY1" fmla="*/ 639854 h 4954478"/>
              <a:gd name="connsiteX2" fmla="*/ 4762652 w 4786788"/>
              <a:gd name="connsiteY2" fmla="*/ 1906156 h 4954478"/>
              <a:gd name="connsiteX3" fmla="*/ 4477774 w 4786788"/>
              <a:gd name="connsiteY3" fmla="*/ 3809337 h 4954478"/>
              <a:gd name="connsiteX4" fmla="*/ 3446609 w 4786788"/>
              <a:gd name="connsiteY4" fmla="*/ 4845105 h 4954478"/>
              <a:gd name="connsiteX5" fmla="*/ 1101279 w 4786788"/>
              <a:gd name="connsiteY5" fmla="*/ 4657486 h 4954478"/>
              <a:gd name="connsiteX6" fmla="*/ 43197 w 4786788"/>
              <a:gd name="connsiteY6" fmla="*/ 3234154 h 4954478"/>
              <a:gd name="connsiteX7" fmla="*/ 509929 w 4786788"/>
              <a:gd name="connsiteY7" fmla="*/ 873359 h 4954478"/>
              <a:gd name="connsiteX8" fmla="*/ 2675744 w 4786788"/>
              <a:gd name="connsiteY8" fmla="*/ 250 h 4954478"/>
              <a:gd name="connsiteX0" fmla="*/ 2675744 w 4786788"/>
              <a:gd name="connsiteY0" fmla="*/ 250 h 4954478"/>
              <a:gd name="connsiteX1" fmla="*/ 3910127 w 4786788"/>
              <a:gd name="connsiteY1" fmla="*/ 639854 h 4954478"/>
              <a:gd name="connsiteX2" fmla="*/ 4762652 w 4786788"/>
              <a:gd name="connsiteY2" fmla="*/ 1906156 h 4954478"/>
              <a:gd name="connsiteX3" fmla="*/ 4477774 w 4786788"/>
              <a:gd name="connsiteY3" fmla="*/ 3809337 h 4954478"/>
              <a:gd name="connsiteX4" fmla="*/ 3446609 w 4786788"/>
              <a:gd name="connsiteY4" fmla="*/ 4845105 h 4954478"/>
              <a:gd name="connsiteX5" fmla="*/ 1101279 w 4786788"/>
              <a:gd name="connsiteY5" fmla="*/ 4657486 h 4954478"/>
              <a:gd name="connsiteX6" fmla="*/ 43197 w 4786788"/>
              <a:gd name="connsiteY6" fmla="*/ 3234154 h 4954478"/>
              <a:gd name="connsiteX7" fmla="*/ 509929 w 4786788"/>
              <a:gd name="connsiteY7" fmla="*/ 873359 h 4954478"/>
              <a:gd name="connsiteX8" fmla="*/ 2675744 w 4786788"/>
              <a:gd name="connsiteY8" fmla="*/ 250 h 4954478"/>
              <a:gd name="connsiteX0" fmla="*/ 2675744 w 4786788"/>
              <a:gd name="connsiteY0" fmla="*/ 290 h 4954518"/>
              <a:gd name="connsiteX1" fmla="*/ 3910127 w 4786788"/>
              <a:gd name="connsiteY1" fmla="*/ 639894 h 4954518"/>
              <a:gd name="connsiteX2" fmla="*/ 4762652 w 4786788"/>
              <a:gd name="connsiteY2" fmla="*/ 1906196 h 4954518"/>
              <a:gd name="connsiteX3" fmla="*/ 4477774 w 4786788"/>
              <a:gd name="connsiteY3" fmla="*/ 3809377 h 4954518"/>
              <a:gd name="connsiteX4" fmla="*/ 3446609 w 4786788"/>
              <a:gd name="connsiteY4" fmla="*/ 4845145 h 4954518"/>
              <a:gd name="connsiteX5" fmla="*/ 1101279 w 4786788"/>
              <a:gd name="connsiteY5" fmla="*/ 4657526 h 4954518"/>
              <a:gd name="connsiteX6" fmla="*/ 43197 w 4786788"/>
              <a:gd name="connsiteY6" fmla="*/ 3234194 h 4954518"/>
              <a:gd name="connsiteX7" fmla="*/ 509929 w 4786788"/>
              <a:gd name="connsiteY7" fmla="*/ 873399 h 4954518"/>
              <a:gd name="connsiteX8" fmla="*/ 2675744 w 4786788"/>
              <a:gd name="connsiteY8" fmla="*/ 290 h 4954518"/>
              <a:gd name="connsiteX0" fmla="*/ 2675744 w 4786788"/>
              <a:gd name="connsiteY0" fmla="*/ 326 h 4954554"/>
              <a:gd name="connsiteX1" fmla="*/ 3990884 w 4786788"/>
              <a:gd name="connsiteY1" fmla="*/ 591130 h 4954554"/>
              <a:gd name="connsiteX2" fmla="*/ 4762652 w 4786788"/>
              <a:gd name="connsiteY2" fmla="*/ 1906232 h 4954554"/>
              <a:gd name="connsiteX3" fmla="*/ 4477774 w 4786788"/>
              <a:gd name="connsiteY3" fmla="*/ 3809413 h 4954554"/>
              <a:gd name="connsiteX4" fmla="*/ 3446609 w 4786788"/>
              <a:gd name="connsiteY4" fmla="*/ 4845181 h 4954554"/>
              <a:gd name="connsiteX5" fmla="*/ 1101279 w 4786788"/>
              <a:gd name="connsiteY5" fmla="*/ 4657562 h 4954554"/>
              <a:gd name="connsiteX6" fmla="*/ 43197 w 4786788"/>
              <a:gd name="connsiteY6" fmla="*/ 3234230 h 4954554"/>
              <a:gd name="connsiteX7" fmla="*/ 509929 w 4786788"/>
              <a:gd name="connsiteY7" fmla="*/ 873435 h 4954554"/>
              <a:gd name="connsiteX8" fmla="*/ 2675744 w 4786788"/>
              <a:gd name="connsiteY8" fmla="*/ 326 h 4954554"/>
              <a:gd name="connsiteX0" fmla="*/ 2662196 w 4773240"/>
              <a:gd name="connsiteY0" fmla="*/ 326 h 4954554"/>
              <a:gd name="connsiteX1" fmla="*/ 3977336 w 4773240"/>
              <a:gd name="connsiteY1" fmla="*/ 591130 h 4954554"/>
              <a:gd name="connsiteX2" fmla="*/ 4749104 w 4773240"/>
              <a:gd name="connsiteY2" fmla="*/ 1906232 h 4954554"/>
              <a:gd name="connsiteX3" fmla="*/ 4464226 w 4773240"/>
              <a:gd name="connsiteY3" fmla="*/ 3809413 h 4954554"/>
              <a:gd name="connsiteX4" fmla="*/ 3433061 w 4773240"/>
              <a:gd name="connsiteY4" fmla="*/ 4845181 h 4954554"/>
              <a:gd name="connsiteX5" fmla="*/ 1087731 w 4773240"/>
              <a:gd name="connsiteY5" fmla="*/ 4657562 h 4954554"/>
              <a:gd name="connsiteX6" fmla="*/ 29649 w 4773240"/>
              <a:gd name="connsiteY6" fmla="*/ 3234230 h 4954554"/>
              <a:gd name="connsiteX7" fmla="*/ 640977 w 4773240"/>
              <a:gd name="connsiteY7" fmla="*/ 730117 h 4954554"/>
              <a:gd name="connsiteX8" fmla="*/ 2662196 w 4773240"/>
              <a:gd name="connsiteY8" fmla="*/ 326 h 4954554"/>
              <a:gd name="connsiteX0" fmla="*/ 2664762 w 4775806"/>
              <a:gd name="connsiteY0" fmla="*/ 326 h 4954554"/>
              <a:gd name="connsiteX1" fmla="*/ 3979902 w 4775806"/>
              <a:gd name="connsiteY1" fmla="*/ 591130 h 4954554"/>
              <a:gd name="connsiteX2" fmla="*/ 4751670 w 4775806"/>
              <a:gd name="connsiteY2" fmla="*/ 1906232 h 4954554"/>
              <a:gd name="connsiteX3" fmla="*/ 4466792 w 4775806"/>
              <a:gd name="connsiteY3" fmla="*/ 3809413 h 4954554"/>
              <a:gd name="connsiteX4" fmla="*/ 3435627 w 4775806"/>
              <a:gd name="connsiteY4" fmla="*/ 4845181 h 4954554"/>
              <a:gd name="connsiteX5" fmla="*/ 1090297 w 4775806"/>
              <a:gd name="connsiteY5" fmla="*/ 4657562 h 4954554"/>
              <a:gd name="connsiteX6" fmla="*/ 32215 w 4775806"/>
              <a:gd name="connsiteY6" fmla="*/ 3234230 h 4954554"/>
              <a:gd name="connsiteX7" fmla="*/ 607899 w 4775806"/>
              <a:gd name="connsiteY7" fmla="*/ 806182 h 4954554"/>
              <a:gd name="connsiteX8" fmla="*/ 2664762 w 4775806"/>
              <a:gd name="connsiteY8" fmla="*/ 326 h 4954554"/>
              <a:gd name="connsiteX0" fmla="*/ 2673549 w 4784593"/>
              <a:gd name="connsiteY0" fmla="*/ 326 h 4954554"/>
              <a:gd name="connsiteX1" fmla="*/ 3988689 w 4784593"/>
              <a:gd name="connsiteY1" fmla="*/ 591130 h 4954554"/>
              <a:gd name="connsiteX2" fmla="*/ 4760457 w 4784593"/>
              <a:gd name="connsiteY2" fmla="*/ 1906232 h 4954554"/>
              <a:gd name="connsiteX3" fmla="*/ 4475579 w 4784593"/>
              <a:gd name="connsiteY3" fmla="*/ 3809413 h 4954554"/>
              <a:gd name="connsiteX4" fmla="*/ 3444414 w 4784593"/>
              <a:gd name="connsiteY4" fmla="*/ 4845181 h 4954554"/>
              <a:gd name="connsiteX5" fmla="*/ 1099084 w 4784593"/>
              <a:gd name="connsiteY5" fmla="*/ 4657562 h 4954554"/>
              <a:gd name="connsiteX6" fmla="*/ 41002 w 4784593"/>
              <a:gd name="connsiteY6" fmla="*/ 3234230 h 4954554"/>
              <a:gd name="connsiteX7" fmla="*/ 616686 w 4784593"/>
              <a:gd name="connsiteY7" fmla="*/ 806182 h 4954554"/>
              <a:gd name="connsiteX8" fmla="*/ 2673549 w 4784593"/>
              <a:gd name="connsiteY8" fmla="*/ 326 h 4954554"/>
              <a:gd name="connsiteX0" fmla="*/ 2649000 w 4760044"/>
              <a:gd name="connsiteY0" fmla="*/ 326 h 4964273"/>
              <a:gd name="connsiteX1" fmla="*/ 3964140 w 4760044"/>
              <a:gd name="connsiteY1" fmla="*/ 591130 h 4964273"/>
              <a:gd name="connsiteX2" fmla="*/ 4735908 w 4760044"/>
              <a:gd name="connsiteY2" fmla="*/ 1906232 h 4964273"/>
              <a:gd name="connsiteX3" fmla="*/ 4451030 w 4760044"/>
              <a:gd name="connsiteY3" fmla="*/ 3809413 h 4964273"/>
              <a:gd name="connsiteX4" fmla="*/ 3419865 w 4760044"/>
              <a:gd name="connsiteY4" fmla="*/ 4845181 h 4964273"/>
              <a:gd name="connsiteX5" fmla="*/ 1074535 w 4760044"/>
              <a:gd name="connsiteY5" fmla="*/ 4657562 h 4964273"/>
              <a:gd name="connsiteX6" fmla="*/ 33359 w 4760044"/>
              <a:gd name="connsiteY6" fmla="*/ 2995991 h 4964273"/>
              <a:gd name="connsiteX7" fmla="*/ 592137 w 4760044"/>
              <a:gd name="connsiteY7" fmla="*/ 806182 h 4964273"/>
              <a:gd name="connsiteX8" fmla="*/ 2649000 w 4760044"/>
              <a:gd name="connsiteY8" fmla="*/ 326 h 4964273"/>
              <a:gd name="connsiteX0" fmla="*/ 2649000 w 4760044"/>
              <a:gd name="connsiteY0" fmla="*/ 300 h 4964247"/>
              <a:gd name="connsiteX1" fmla="*/ 3813909 w 4760044"/>
              <a:gd name="connsiteY1" fmla="*/ 619239 h 4964247"/>
              <a:gd name="connsiteX2" fmla="*/ 4735908 w 4760044"/>
              <a:gd name="connsiteY2" fmla="*/ 1906206 h 4964247"/>
              <a:gd name="connsiteX3" fmla="*/ 4451030 w 4760044"/>
              <a:gd name="connsiteY3" fmla="*/ 3809387 h 4964247"/>
              <a:gd name="connsiteX4" fmla="*/ 3419865 w 4760044"/>
              <a:gd name="connsiteY4" fmla="*/ 4845155 h 4964247"/>
              <a:gd name="connsiteX5" fmla="*/ 1074535 w 4760044"/>
              <a:gd name="connsiteY5" fmla="*/ 4657536 h 4964247"/>
              <a:gd name="connsiteX6" fmla="*/ 33359 w 4760044"/>
              <a:gd name="connsiteY6" fmla="*/ 2995965 h 4964247"/>
              <a:gd name="connsiteX7" fmla="*/ 592137 w 4760044"/>
              <a:gd name="connsiteY7" fmla="*/ 806156 h 4964247"/>
              <a:gd name="connsiteX8" fmla="*/ 2649000 w 4760044"/>
              <a:gd name="connsiteY8" fmla="*/ 300 h 4964247"/>
              <a:gd name="connsiteX0" fmla="*/ 2649000 w 4849477"/>
              <a:gd name="connsiteY0" fmla="*/ -2 h 4963945"/>
              <a:gd name="connsiteX1" fmla="*/ 4735908 w 4849477"/>
              <a:gd name="connsiteY1" fmla="*/ 1905904 h 4963945"/>
              <a:gd name="connsiteX2" fmla="*/ 4451030 w 4849477"/>
              <a:gd name="connsiteY2" fmla="*/ 3809085 h 4963945"/>
              <a:gd name="connsiteX3" fmla="*/ 3419865 w 4849477"/>
              <a:gd name="connsiteY3" fmla="*/ 4844853 h 4963945"/>
              <a:gd name="connsiteX4" fmla="*/ 1074535 w 4849477"/>
              <a:gd name="connsiteY4" fmla="*/ 4657234 h 4963945"/>
              <a:gd name="connsiteX5" fmla="*/ 33359 w 4849477"/>
              <a:gd name="connsiteY5" fmla="*/ 2995663 h 4963945"/>
              <a:gd name="connsiteX6" fmla="*/ 592137 w 4849477"/>
              <a:gd name="connsiteY6" fmla="*/ 805854 h 4963945"/>
              <a:gd name="connsiteX7" fmla="*/ 2649000 w 4849477"/>
              <a:gd name="connsiteY7" fmla="*/ -2 h 4963945"/>
              <a:gd name="connsiteX0" fmla="*/ 2649000 w 4859466"/>
              <a:gd name="connsiteY0" fmla="*/ -2 h 5536260"/>
              <a:gd name="connsiteX1" fmla="*/ 4735908 w 4859466"/>
              <a:gd name="connsiteY1" fmla="*/ 1905904 h 5536260"/>
              <a:gd name="connsiteX2" fmla="*/ 4451030 w 4859466"/>
              <a:gd name="connsiteY2" fmla="*/ 3809085 h 5536260"/>
              <a:gd name="connsiteX3" fmla="*/ 3067466 w 4859466"/>
              <a:gd name="connsiteY3" fmla="*/ 5491001 h 5536260"/>
              <a:gd name="connsiteX4" fmla="*/ 1074535 w 4859466"/>
              <a:gd name="connsiteY4" fmla="*/ 4657234 h 5536260"/>
              <a:gd name="connsiteX5" fmla="*/ 33359 w 4859466"/>
              <a:gd name="connsiteY5" fmla="*/ 2995663 h 5536260"/>
              <a:gd name="connsiteX6" fmla="*/ 592137 w 4859466"/>
              <a:gd name="connsiteY6" fmla="*/ 805854 h 5536260"/>
              <a:gd name="connsiteX7" fmla="*/ 2649000 w 4859466"/>
              <a:gd name="connsiteY7" fmla="*/ -2 h 5536260"/>
              <a:gd name="connsiteX0" fmla="*/ 2780481 w 4861205"/>
              <a:gd name="connsiteY0" fmla="*/ -2 h 5864449"/>
              <a:gd name="connsiteX1" fmla="*/ 4737647 w 4861205"/>
              <a:gd name="connsiteY1" fmla="*/ 2234093 h 5864449"/>
              <a:gd name="connsiteX2" fmla="*/ 4452769 w 4861205"/>
              <a:gd name="connsiteY2" fmla="*/ 4137274 h 5864449"/>
              <a:gd name="connsiteX3" fmla="*/ 3069205 w 4861205"/>
              <a:gd name="connsiteY3" fmla="*/ 5819190 h 5864449"/>
              <a:gd name="connsiteX4" fmla="*/ 1076274 w 4861205"/>
              <a:gd name="connsiteY4" fmla="*/ 4985423 h 5864449"/>
              <a:gd name="connsiteX5" fmla="*/ 35098 w 4861205"/>
              <a:gd name="connsiteY5" fmla="*/ 3323852 h 5864449"/>
              <a:gd name="connsiteX6" fmla="*/ 593876 w 4861205"/>
              <a:gd name="connsiteY6" fmla="*/ 1134043 h 5864449"/>
              <a:gd name="connsiteX7" fmla="*/ 2780481 w 4861205"/>
              <a:gd name="connsiteY7" fmla="*/ -2 h 5864449"/>
              <a:gd name="connsiteX0" fmla="*/ 2289077 w 4369801"/>
              <a:gd name="connsiteY0" fmla="*/ -2 h 5893101"/>
              <a:gd name="connsiteX1" fmla="*/ 4246243 w 4369801"/>
              <a:gd name="connsiteY1" fmla="*/ 2234093 h 5893101"/>
              <a:gd name="connsiteX2" fmla="*/ 3961365 w 4369801"/>
              <a:gd name="connsiteY2" fmla="*/ 4137274 h 5893101"/>
              <a:gd name="connsiteX3" fmla="*/ 2577801 w 4369801"/>
              <a:gd name="connsiteY3" fmla="*/ 5819190 h 5893101"/>
              <a:gd name="connsiteX4" fmla="*/ 584870 w 4369801"/>
              <a:gd name="connsiteY4" fmla="*/ 4985423 h 5893101"/>
              <a:gd name="connsiteX5" fmla="*/ 102472 w 4369801"/>
              <a:gd name="connsiteY5" fmla="*/ 1134043 h 5893101"/>
              <a:gd name="connsiteX6" fmla="*/ 2289077 w 4369801"/>
              <a:gd name="connsiteY6" fmla="*/ -2 h 5893101"/>
              <a:gd name="connsiteX0" fmla="*/ 2352777 w 4433501"/>
              <a:gd name="connsiteY0" fmla="*/ -2 h 5854124"/>
              <a:gd name="connsiteX1" fmla="*/ 4309943 w 4433501"/>
              <a:gd name="connsiteY1" fmla="*/ 2234093 h 5854124"/>
              <a:gd name="connsiteX2" fmla="*/ 4025065 w 4433501"/>
              <a:gd name="connsiteY2" fmla="*/ 4137274 h 5854124"/>
              <a:gd name="connsiteX3" fmla="*/ 2641501 w 4433501"/>
              <a:gd name="connsiteY3" fmla="*/ 5819190 h 5854124"/>
              <a:gd name="connsiteX4" fmla="*/ 430809 w 4433501"/>
              <a:gd name="connsiteY4" fmla="*/ 4389642 h 5854124"/>
              <a:gd name="connsiteX5" fmla="*/ 166172 w 4433501"/>
              <a:gd name="connsiteY5" fmla="*/ 1134043 h 5854124"/>
              <a:gd name="connsiteX6" fmla="*/ 2352777 w 4433501"/>
              <a:gd name="connsiteY6" fmla="*/ -2 h 5854124"/>
              <a:gd name="connsiteX0" fmla="*/ 2193618 w 4274342"/>
              <a:gd name="connsiteY0" fmla="*/ -2 h 5850779"/>
              <a:gd name="connsiteX1" fmla="*/ 4150784 w 4274342"/>
              <a:gd name="connsiteY1" fmla="*/ 2234093 h 5850779"/>
              <a:gd name="connsiteX2" fmla="*/ 3865906 w 4274342"/>
              <a:gd name="connsiteY2" fmla="*/ 4137274 h 5850779"/>
              <a:gd name="connsiteX3" fmla="*/ 2482342 w 4274342"/>
              <a:gd name="connsiteY3" fmla="*/ 5819190 h 5850779"/>
              <a:gd name="connsiteX4" fmla="*/ 271650 w 4274342"/>
              <a:gd name="connsiteY4" fmla="*/ 4389642 h 5850779"/>
              <a:gd name="connsiteX5" fmla="*/ 247914 w 4274342"/>
              <a:gd name="connsiteY5" fmla="*/ 1846756 h 5850779"/>
              <a:gd name="connsiteX6" fmla="*/ 2193618 w 4274342"/>
              <a:gd name="connsiteY6" fmla="*/ -2 h 5850779"/>
              <a:gd name="connsiteX0" fmla="*/ 1967294 w 4267345"/>
              <a:gd name="connsiteY0" fmla="*/ -3 h 5416782"/>
              <a:gd name="connsiteX1" fmla="*/ 4137681 w 4267345"/>
              <a:gd name="connsiteY1" fmla="*/ 1800096 h 5416782"/>
              <a:gd name="connsiteX2" fmla="*/ 3852803 w 4267345"/>
              <a:gd name="connsiteY2" fmla="*/ 3703277 h 5416782"/>
              <a:gd name="connsiteX3" fmla="*/ 2469239 w 4267345"/>
              <a:gd name="connsiteY3" fmla="*/ 5385193 h 5416782"/>
              <a:gd name="connsiteX4" fmla="*/ 258547 w 4267345"/>
              <a:gd name="connsiteY4" fmla="*/ 3955645 h 5416782"/>
              <a:gd name="connsiteX5" fmla="*/ 234811 w 4267345"/>
              <a:gd name="connsiteY5" fmla="*/ 1412759 h 5416782"/>
              <a:gd name="connsiteX6" fmla="*/ 1967294 w 4267345"/>
              <a:gd name="connsiteY6" fmla="*/ -3 h 5416782"/>
              <a:gd name="connsiteX0" fmla="*/ 1967294 w 3964997"/>
              <a:gd name="connsiteY0" fmla="*/ -3 h 5416782"/>
              <a:gd name="connsiteX1" fmla="*/ 3668011 w 3964997"/>
              <a:gd name="connsiteY1" fmla="*/ 1478862 h 5416782"/>
              <a:gd name="connsiteX2" fmla="*/ 3852803 w 3964997"/>
              <a:gd name="connsiteY2" fmla="*/ 3703277 h 5416782"/>
              <a:gd name="connsiteX3" fmla="*/ 2469239 w 3964997"/>
              <a:gd name="connsiteY3" fmla="*/ 5385193 h 5416782"/>
              <a:gd name="connsiteX4" fmla="*/ 258547 w 3964997"/>
              <a:gd name="connsiteY4" fmla="*/ 3955645 h 5416782"/>
              <a:gd name="connsiteX5" fmla="*/ 234811 w 3964997"/>
              <a:gd name="connsiteY5" fmla="*/ 1412759 h 5416782"/>
              <a:gd name="connsiteX6" fmla="*/ 1967294 w 3964997"/>
              <a:gd name="connsiteY6" fmla="*/ -3 h 5416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4997" h="5416782">
                <a:moveTo>
                  <a:pt x="1967294" y="-3"/>
                </a:moveTo>
                <a:cubicBezTo>
                  <a:pt x="2657922" y="183339"/>
                  <a:pt x="3353760" y="861649"/>
                  <a:pt x="3668011" y="1478862"/>
                </a:cubicBezTo>
                <a:cubicBezTo>
                  <a:pt x="3982262" y="2096075"/>
                  <a:pt x="4052598" y="3052222"/>
                  <a:pt x="3852803" y="3703277"/>
                </a:cubicBezTo>
                <a:cubicBezTo>
                  <a:pt x="3653008" y="4354332"/>
                  <a:pt x="2782065" y="5270224"/>
                  <a:pt x="2469239" y="5385193"/>
                </a:cubicBezTo>
                <a:cubicBezTo>
                  <a:pt x="1758393" y="5606258"/>
                  <a:pt x="630952" y="4617717"/>
                  <a:pt x="258547" y="3955645"/>
                </a:cubicBezTo>
                <a:cubicBezTo>
                  <a:pt x="-113858" y="3293573"/>
                  <a:pt x="-49980" y="2072034"/>
                  <a:pt x="234811" y="1412759"/>
                </a:cubicBezTo>
                <a:cubicBezTo>
                  <a:pt x="519602" y="753484"/>
                  <a:pt x="1314621" y="30745"/>
                  <a:pt x="1967294" y="-3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81" name="Freeform: Shape 7180">
            <a:extLst>
              <a:ext uri="{FF2B5EF4-FFF2-40B4-BE49-F238E27FC236}">
                <a16:creationId xmlns:a16="http://schemas.microsoft.com/office/drawing/2014/main" id="{FFDECAB2-1CBC-FBCA-D8C5-CDBEFB26C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84128">
            <a:off x="487383" y="5052459"/>
            <a:ext cx="2065137" cy="1924710"/>
          </a:xfrm>
          <a:custGeom>
            <a:avLst/>
            <a:gdLst>
              <a:gd name="connsiteX0" fmla="*/ 705420 w 2065137"/>
              <a:gd name="connsiteY0" fmla="*/ 660 h 1924710"/>
              <a:gd name="connsiteX1" fmla="*/ 752061 w 2065137"/>
              <a:gd name="connsiteY1" fmla="*/ 79831 h 1924710"/>
              <a:gd name="connsiteX2" fmla="*/ 777174 w 2065137"/>
              <a:gd name="connsiteY2" fmla="*/ 228674 h 1924710"/>
              <a:gd name="connsiteX3" fmla="*/ 910196 w 2065137"/>
              <a:gd name="connsiteY3" fmla="*/ 554933 h 1924710"/>
              <a:gd name="connsiteX4" fmla="*/ 1144151 w 2065137"/>
              <a:gd name="connsiteY4" fmla="*/ 998783 h 1924710"/>
              <a:gd name="connsiteX5" fmla="*/ 1215136 w 2065137"/>
              <a:gd name="connsiteY5" fmla="*/ 1290963 h 1924710"/>
              <a:gd name="connsiteX6" fmla="*/ 1253210 w 2065137"/>
              <a:gd name="connsiteY6" fmla="*/ 1375081 h 1924710"/>
              <a:gd name="connsiteX7" fmla="*/ 1251063 w 2065137"/>
              <a:gd name="connsiteY7" fmla="*/ 1145318 h 1924710"/>
              <a:gd name="connsiteX8" fmla="*/ 1327486 w 2065137"/>
              <a:gd name="connsiteY8" fmla="*/ 777906 h 1924710"/>
              <a:gd name="connsiteX9" fmla="*/ 1541356 w 2065137"/>
              <a:gd name="connsiteY9" fmla="*/ 402852 h 1924710"/>
              <a:gd name="connsiteX10" fmla="*/ 1749218 w 2065137"/>
              <a:gd name="connsiteY10" fmla="*/ 310849 h 1924710"/>
              <a:gd name="connsiteX11" fmla="*/ 1654670 w 2065137"/>
              <a:gd name="connsiteY11" fmla="*/ 473302 h 1924710"/>
              <a:gd name="connsiteX12" fmla="*/ 1579791 w 2065137"/>
              <a:gd name="connsiteY12" fmla="*/ 675203 h 1924710"/>
              <a:gd name="connsiteX13" fmla="*/ 1483218 w 2065137"/>
              <a:gd name="connsiteY13" fmla="*/ 1199721 h 1924710"/>
              <a:gd name="connsiteX14" fmla="*/ 1515071 w 2065137"/>
              <a:gd name="connsiteY14" fmla="*/ 1414524 h 1924710"/>
              <a:gd name="connsiteX15" fmla="*/ 1732857 w 2065137"/>
              <a:gd name="connsiteY15" fmla="*/ 1097678 h 1924710"/>
              <a:gd name="connsiteX16" fmla="*/ 1999503 w 2065137"/>
              <a:gd name="connsiteY16" fmla="*/ 923150 h 1924710"/>
              <a:gd name="connsiteX17" fmla="*/ 2061573 w 2065137"/>
              <a:gd name="connsiteY17" fmla="*/ 919052 h 1924710"/>
              <a:gd name="connsiteX18" fmla="*/ 1925241 w 2065137"/>
              <a:gd name="connsiteY18" fmla="*/ 1276908 h 1924710"/>
              <a:gd name="connsiteX19" fmla="*/ 1762828 w 2065137"/>
              <a:gd name="connsiteY19" fmla="*/ 1628380 h 1924710"/>
              <a:gd name="connsiteX20" fmla="*/ 1728483 w 2065137"/>
              <a:gd name="connsiteY20" fmla="*/ 1676471 h 1924710"/>
              <a:gd name="connsiteX21" fmla="*/ 1721032 w 2065137"/>
              <a:gd name="connsiteY21" fmla="*/ 1683673 h 1924710"/>
              <a:gd name="connsiteX22" fmla="*/ 525849 w 2065137"/>
              <a:gd name="connsiteY22" fmla="*/ 1924710 h 1924710"/>
              <a:gd name="connsiteX23" fmla="*/ 519988 w 2065137"/>
              <a:gd name="connsiteY23" fmla="*/ 1923526 h 1924710"/>
              <a:gd name="connsiteX24" fmla="*/ 368278 w 2065137"/>
              <a:gd name="connsiteY24" fmla="*/ 1849772 h 1924710"/>
              <a:gd name="connsiteX25" fmla="*/ 160089 w 2065137"/>
              <a:gd name="connsiteY25" fmla="*/ 1653766 h 1924710"/>
              <a:gd name="connsiteX26" fmla="*/ 41695 w 2065137"/>
              <a:gd name="connsiteY26" fmla="*/ 1181902 h 1924710"/>
              <a:gd name="connsiteX27" fmla="*/ 2230 w 2065137"/>
              <a:gd name="connsiteY27" fmla="*/ 982389 h 1924710"/>
              <a:gd name="connsiteX28" fmla="*/ 99098 w 2065137"/>
              <a:gd name="connsiteY28" fmla="*/ 1105897 h 1924710"/>
              <a:gd name="connsiteX29" fmla="*/ 289246 w 2065137"/>
              <a:gd name="connsiteY29" fmla="*/ 1406750 h 1924710"/>
              <a:gd name="connsiteX30" fmla="*/ 565475 w 2065137"/>
              <a:gd name="connsiteY30" fmla="*/ 1638885 h 1924710"/>
              <a:gd name="connsiteX31" fmla="*/ 859542 w 2065137"/>
              <a:gd name="connsiteY31" fmla="*/ 1695888 h 1924710"/>
              <a:gd name="connsiteX32" fmla="*/ 1054865 w 2065137"/>
              <a:gd name="connsiteY32" fmla="*/ 1683777 h 1924710"/>
              <a:gd name="connsiteX33" fmla="*/ 777174 w 2065137"/>
              <a:gd name="connsiteY33" fmla="*/ 1584095 h 1924710"/>
              <a:gd name="connsiteX34" fmla="*/ 490158 w 2065137"/>
              <a:gd name="connsiteY34" fmla="*/ 1378248 h 1924710"/>
              <a:gd name="connsiteX35" fmla="*/ 264132 w 2065137"/>
              <a:gd name="connsiteY35" fmla="*/ 1001390 h 1924710"/>
              <a:gd name="connsiteX36" fmla="*/ 81159 w 2065137"/>
              <a:gd name="connsiteY36" fmla="*/ 551695 h 1924710"/>
              <a:gd name="connsiteX37" fmla="*/ 81159 w 2065137"/>
              <a:gd name="connsiteY37" fmla="*/ 507359 h 1924710"/>
              <a:gd name="connsiteX38" fmla="*/ 289246 w 2065137"/>
              <a:gd name="connsiteY38" fmla="*/ 678370 h 1924710"/>
              <a:gd name="connsiteX39" fmla="*/ 479395 w 2065137"/>
              <a:gd name="connsiteY39" fmla="*/ 862048 h 1924710"/>
              <a:gd name="connsiteX40" fmla="*/ 954236 w 2065137"/>
              <a:gd name="connsiteY40" fmla="*/ 1370320 h 1924710"/>
              <a:gd name="connsiteX41" fmla="*/ 961171 w 2065137"/>
              <a:gd name="connsiteY41" fmla="*/ 1305410 h 1924710"/>
              <a:gd name="connsiteX42" fmla="*/ 730534 w 2065137"/>
              <a:gd name="connsiteY42" fmla="*/ 922219 h 1924710"/>
              <a:gd name="connsiteX43" fmla="*/ 572676 w 2065137"/>
              <a:gd name="connsiteY43" fmla="*/ 475691 h 1924710"/>
              <a:gd name="connsiteX44" fmla="*/ 637254 w 2065137"/>
              <a:gd name="connsiteY44" fmla="*/ 121001 h 1924710"/>
              <a:gd name="connsiteX45" fmla="*/ 705420 w 2065137"/>
              <a:gd name="connsiteY45" fmla="*/ 660 h 1924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065137" h="1924710">
                <a:moveTo>
                  <a:pt x="705420" y="660"/>
                </a:moveTo>
                <a:cubicBezTo>
                  <a:pt x="724555" y="-6202"/>
                  <a:pt x="740102" y="41829"/>
                  <a:pt x="752061" y="79831"/>
                </a:cubicBezTo>
                <a:cubicBezTo>
                  <a:pt x="764020" y="117834"/>
                  <a:pt x="750818" y="149491"/>
                  <a:pt x="777174" y="228674"/>
                </a:cubicBezTo>
                <a:cubicBezTo>
                  <a:pt x="803530" y="307858"/>
                  <a:pt x="849033" y="426581"/>
                  <a:pt x="910196" y="554933"/>
                </a:cubicBezTo>
                <a:cubicBezTo>
                  <a:pt x="971359" y="683284"/>
                  <a:pt x="1093328" y="876111"/>
                  <a:pt x="1144151" y="998783"/>
                </a:cubicBezTo>
                <a:cubicBezTo>
                  <a:pt x="1194974" y="1121454"/>
                  <a:pt x="1196960" y="1228246"/>
                  <a:pt x="1215136" y="1290963"/>
                </a:cubicBezTo>
                <a:cubicBezTo>
                  <a:pt x="1233313" y="1353680"/>
                  <a:pt x="1247222" y="1399355"/>
                  <a:pt x="1253210" y="1375081"/>
                </a:cubicBezTo>
                <a:cubicBezTo>
                  <a:pt x="1259198" y="1350807"/>
                  <a:pt x="1238683" y="1244847"/>
                  <a:pt x="1251063" y="1145318"/>
                </a:cubicBezTo>
                <a:cubicBezTo>
                  <a:pt x="1263442" y="1045789"/>
                  <a:pt x="1279104" y="901650"/>
                  <a:pt x="1327486" y="777906"/>
                </a:cubicBezTo>
                <a:cubicBezTo>
                  <a:pt x="1375868" y="654162"/>
                  <a:pt x="1471068" y="480695"/>
                  <a:pt x="1541356" y="402852"/>
                </a:cubicBezTo>
                <a:cubicBezTo>
                  <a:pt x="1611644" y="325009"/>
                  <a:pt x="1730332" y="299107"/>
                  <a:pt x="1749218" y="310849"/>
                </a:cubicBezTo>
                <a:cubicBezTo>
                  <a:pt x="1768103" y="322590"/>
                  <a:pt x="1682908" y="412576"/>
                  <a:pt x="1654670" y="473302"/>
                </a:cubicBezTo>
                <a:cubicBezTo>
                  <a:pt x="1626432" y="534028"/>
                  <a:pt x="1608366" y="554133"/>
                  <a:pt x="1579791" y="675203"/>
                </a:cubicBezTo>
                <a:cubicBezTo>
                  <a:pt x="1551215" y="796273"/>
                  <a:pt x="1494004" y="1076501"/>
                  <a:pt x="1483218" y="1199721"/>
                </a:cubicBezTo>
                <a:cubicBezTo>
                  <a:pt x="1472431" y="1322941"/>
                  <a:pt x="1498661" y="1418966"/>
                  <a:pt x="1515071" y="1414524"/>
                </a:cubicBezTo>
                <a:cubicBezTo>
                  <a:pt x="1531480" y="1410083"/>
                  <a:pt x="1652119" y="1179574"/>
                  <a:pt x="1732857" y="1097678"/>
                </a:cubicBezTo>
                <a:cubicBezTo>
                  <a:pt x="1813596" y="1015783"/>
                  <a:pt x="1944717" y="952922"/>
                  <a:pt x="1999503" y="923150"/>
                </a:cubicBezTo>
                <a:cubicBezTo>
                  <a:pt x="2054289" y="893379"/>
                  <a:pt x="2073950" y="860092"/>
                  <a:pt x="2061573" y="919052"/>
                </a:cubicBezTo>
                <a:cubicBezTo>
                  <a:pt x="2049196" y="978011"/>
                  <a:pt x="1975032" y="1158687"/>
                  <a:pt x="1925241" y="1276908"/>
                </a:cubicBezTo>
                <a:cubicBezTo>
                  <a:pt x="1875450" y="1395130"/>
                  <a:pt x="1809564" y="1548725"/>
                  <a:pt x="1762828" y="1628380"/>
                </a:cubicBezTo>
                <a:cubicBezTo>
                  <a:pt x="1751144" y="1648294"/>
                  <a:pt x="1739620" y="1663811"/>
                  <a:pt x="1728483" y="1676471"/>
                </a:cubicBezTo>
                <a:lnTo>
                  <a:pt x="1721032" y="1683673"/>
                </a:lnTo>
                <a:lnTo>
                  <a:pt x="525849" y="1924710"/>
                </a:lnTo>
                <a:lnTo>
                  <a:pt x="519988" y="1923526"/>
                </a:lnTo>
                <a:cubicBezTo>
                  <a:pt x="464666" y="1908631"/>
                  <a:pt x="420748" y="1885004"/>
                  <a:pt x="368278" y="1849772"/>
                </a:cubicBezTo>
                <a:cubicBezTo>
                  <a:pt x="298318" y="1802797"/>
                  <a:pt x="214520" y="1765077"/>
                  <a:pt x="160089" y="1653766"/>
                </a:cubicBezTo>
                <a:cubicBezTo>
                  <a:pt x="105658" y="1542454"/>
                  <a:pt x="68005" y="1293798"/>
                  <a:pt x="41695" y="1181902"/>
                </a:cubicBezTo>
                <a:cubicBezTo>
                  <a:pt x="15385" y="1070006"/>
                  <a:pt x="-7337" y="995057"/>
                  <a:pt x="2230" y="982389"/>
                </a:cubicBezTo>
                <a:cubicBezTo>
                  <a:pt x="11797" y="969722"/>
                  <a:pt x="51262" y="1035171"/>
                  <a:pt x="99098" y="1105897"/>
                </a:cubicBezTo>
                <a:cubicBezTo>
                  <a:pt x="146934" y="1176624"/>
                  <a:pt x="211517" y="1317919"/>
                  <a:pt x="289246" y="1406750"/>
                </a:cubicBezTo>
                <a:cubicBezTo>
                  <a:pt x="366976" y="1495581"/>
                  <a:pt x="470426" y="1590695"/>
                  <a:pt x="565475" y="1638885"/>
                </a:cubicBezTo>
                <a:cubicBezTo>
                  <a:pt x="660525" y="1687074"/>
                  <a:pt x="777978" y="1688406"/>
                  <a:pt x="859542" y="1695888"/>
                </a:cubicBezTo>
                <a:cubicBezTo>
                  <a:pt x="941107" y="1703370"/>
                  <a:pt x="1068593" y="1702409"/>
                  <a:pt x="1054865" y="1683777"/>
                </a:cubicBezTo>
                <a:cubicBezTo>
                  <a:pt x="1041137" y="1665144"/>
                  <a:pt x="871292" y="1635016"/>
                  <a:pt x="777174" y="1584095"/>
                </a:cubicBezTo>
                <a:cubicBezTo>
                  <a:pt x="683057" y="1533173"/>
                  <a:pt x="596580" y="1481228"/>
                  <a:pt x="490158" y="1378248"/>
                </a:cubicBezTo>
                <a:cubicBezTo>
                  <a:pt x="383736" y="1275268"/>
                  <a:pt x="332299" y="1139149"/>
                  <a:pt x="264132" y="1001390"/>
                </a:cubicBezTo>
                <a:cubicBezTo>
                  <a:pt x="195966" y="863632"/>
                  <a:pt x="111655" y="634034"/>
                  <a:pt x="81159" y="551695"/>
                </a:cubicBezTo>
                <a:cubicBezTo>
                  <a:pt x="50664" y="469357"/>
                  <a:pt x="46478" y="486247"/>
                  <a:pt x="81159" y="507359"/>
                </a:cubicBezTo>
                <a:cubicBezTo>
                  <a:pt x="115841" y="528471"/>
                  <a:pt x="222874" y="619255"/>
                  <a:pt x="289246" y="678370"/>
                </a:cubicBezTo>
                <a:cubicBezTo>
                  <a:pt x="355619" y="737485"/>
                  <a:pt x="368564" y="746723"/>
                  <a:pt x="479395" y="862048"/>
                </a:cubicBezTo>
                <a:cubicBezTo>
                  <a:pt x="590227" y="977374"/>
                  <a:pt x="873940" y="1296427"/>
                  <a:pt x="954236" y="1370320"/>
                </a:cubicBezTo>
                <a:cubicBezTo>
                  <a:pt x="1034532" y="1444214"/>
                  <a:pt x="998455" y="1380094"/>
                  <a:pt x="961171" y="1305410"/>
                </a:cubicBezTo>
                <a:cubicBezTo>
                  <a:pt x="923887" y="1230727"/>
                  <a:pt x="795284" y="1060505"/>
                  <a:pt x="730534" y="922219"/>
                </a:cubicBezTo>
                <a:cubicBezTo>
                  <a:pt x="665785" y="783932"/>
                  <a:pt x="588222" y="609226"/>
                  <a:pt x="572676" y="475691"/>
                </a:cubicBezTo>
                <a:cubicBezTo>
                  <a:pt x="557128" y="342154"/>
                  <a:pt x="615130" y="200173"/>
                  <a:pt x="637254" y="121001"/>
                </a:cubicBezTo>
                <a:cubicBezTo>
                  <a:pt x="659378" y="41829"/>
                  <a:pt x="686286" y="7522"/>
                  <a:pt x="705420" y="660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266FF-8092-45B6-D2CC-1F37964B4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5620" y="2170358"/>
            <a:ext cx="4314290" cy="357349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 .929</a:t>
            </a:r>
          </a:p>
          <a:p>
            <a:r>
              <a:rPr lang="en-US" b="0" dirty="0" err="1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num_epochs</a:t>
            </a:r>
            <a:r>
              <a:rPr lang="en-US" b="0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10</a:t>
            </a:r>
          </a:p>
          <a:p>
            <a:r>
              <a:rPr lang="en-US" b="0" dirty="0" err="1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batch_size</a:t>
            </a:r>
            <a:r>
              <a:rPr lang="en-US" b="0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32</a:t>
            </a:r>
          </a:p>
          <a:p>
            <a:endParaRPr lang="en-US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Validation Loss: 0.248</a:t>
            </a: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Validation Accuracy: 0.928</a:t>
            </a:r>
            <a:endParaRPr lang="en-US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232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2319-6E8C-9CF8-C13C-7819F9C05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37" y="501041"/>
            <a:ext cx="12049124" cy="12526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kern="1200" dirty="0">
                <a:latin typeface="+mj-lt"/>
                <a:ea typeface="+mj-ea"/>
                <a:cs typeface="+mj-cs"/>
              </a:rPr>
              <a:t>Models Accuracy Bar Chart</a:t>
            </a:r>
          </a:p>
        </p:txBody>
      </p:sp>
      <p:pic>
        <p:nvPicPr>
          <p:cNvPr id="5" name="Content Placeholder 4" descr="A red square with white text&#10;&#10;Description automatically generated">
            <a:extLst>
              <a:ext uri="{FF2B5EF4-FFF2-40B4-BE49-F238E27FC236}">
                <a16:creationId xmlns:a16="http://schemas.microsoft.com/office/drawing/2014/main" id="{A3B1F4DF-0591-9011-72C1-31B3268FAB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2" r="9827"/>
          <a:stretch/>
        </p:blipFill>
        <p:spPr>
          <a:xfrm>
            <a:off x="269581" y="2080399"/>
            <a:ext cx="11652837" cy="380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53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239BC-2D22-B88C-FC4F-E32020486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7859"/>
            <a:ext cx="5306323" cy="92505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3D164-92F3-52C2-4A4D-2932783D7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86" y="1820667"/>
            <a:ext cx="6682751" cy="4559474"/>
          </a:xfrm>
        </p:spPr>
        <p:txBody>
          <a:bodyPr>
            <a:normAutofit fontScale="77500" lnSpcReduction="20000"/>
          </a:bodyPr>
          <a:lstStyle/>
          <a:p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Random Forest performed the best with accuracy of .995</a:t>
            </a:r>
          </a:p>
          <a:p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Cross Validation were implemented in hyperparameter tuning to prevent overfitting</a:t>
            </a:r>
          </a:p>
          <a:p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SMOTE was used to increase sample for minority classes and prevent overfitting due to imbalanced dataset </a:t>
            </a:r>
          </a:p>
          <a:p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The RFC model is a great model to classify FDA medical device recalls in a faster speed than manual classification.</a:t>
            </a:r>
          </a:p>
          <a:p>
            <a:pPr marL="0" indent="0">
              <a:buNone/>
            </a:pPr>
            <a:endParaRPr lang="en-US" sz="1400" dirty="0"/>
          </a:p>
        </p:txBody>
      </p:sp>
      <p:pic>
        <p:nvPicPr>
          <p:cNvPr id="4" name="Picture 2" descr="Essential medical devices that should be available at your home - The  Healthcare Insights">
            <a:extLst>
              <a:ext uri="{FF2B5EF4-FFF2-40B4-BE49-F238E27FC236}">
                <a16:creationId xmlns:a16="http://schemas.microsoft.com/office/drawing/2014/main" id="{880F6264-8899-20F7-E848-004CA3E7B3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61" r="-1" b="-1"/>
          <a:stretch/>
        </p:blipFill>
        <p:spPr bwMode="auto">
          <a:xfrm>
            <a:off x="6919847" y="-58942"/>
            <a:ext cx="5306323" cy="3429000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Machine Learning Course Online | Udacity">
            <a:extLst>
              <a:ext uri="{FF2B5EF4-FFF2-40B4-BE49-F238E27FC236}">
                <a16:creationId xmlns:a16="http://schemas.microsoft.com/office/drawing/2014/main" id="{71AFC151-EF89-96AE-4CA6-CFB6E5B074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992"/>
          <a:stretch/>
        </p:blipFill>
        <p:spPr bwMode="auto">
          <a:xfrm>
            <a:off x="6919847" y="3370058"/>
            <a:ext cx="5306323" cy="3487942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0436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B1548-21CC-C31E-DB95-6CFC2D4ADC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811" y="590221"/>
            <a:ext cx="4826795" cy="1054031"/>
          </a:xfrm>
        </p:spPr>
        <p:txBody>
          <a:bodyPr>
            <a:normAutofit/>
          </a:bodyPr>
          <a:lstStyle/>
          <a:p>
            <a:pPr algn="l"/>
            <a:r>
              <a:rPr lang="en-US" sz="67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0D7324-5BE0-9095-ADA2-32FCC9BD69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681" y="2234472"/>
            <a:ext cx="6286527" cy="4437062"/>
          </a:xfrm>
        </p:spPr>
        <p:txBody>
          <a:bodyPr>
            <a:normAutofit/>
          </a:bodyPr>
          <a:lstStyle/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Medical device are recalled by FDA to protect public from harm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Classified into 3 classes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Class I-Most severe,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Class II-Moderate,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Class III- negligible harm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From year 2012-October 2023</a:t>
            </a:r>
          </a:p>
        </p:txBody>
      </p:sp>
      <p:pic>
        <p:nvPicPr>
          <p:cNvPr id="1026" name="Picture 2" descr="Essential medical devices that should be available at your home - The  Healthcare Insights">
            <a:extLst>
              <a:ext uri="{FF2B5EF4-FFF2-40B4-BE49-F238E27FC236}">
                <a16:creationId xmlns:a16="http://schemas.microsoft.com/office/drawing/2014/main" id="{3ECBCBBA-37CF-9793-D2A9-38923C9B27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77" r="-2" b="-2"/>
          <a:stretch/>
        </p:blipFill>
        <p:spPr bwMode="auto">
          <a:xfrm>
            <a:off x="6652417" y="1371600"/>
            <a:ext cx="4148139" cy="3711812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noFill/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37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8380C-A366-DE72-A6A5-19EE29AD46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656" y="622991"/>
            <a:ext cx="7146036" cy="1088390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Data Cleaning/ Normalization</a:t>
            </a:r>
            <a:r>
              <a:rPr lang="en-US" sz="67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C3D998-8CF7-C318-8CE0-F09CFCF8D4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939" y="1987813"/>
            <a:ext cx="7146036" cy="431006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Keeping relevant columns, Event Classification and Reason for Recall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Dropping nulls and duplicates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Made all letters to lowercase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Tokenize feature variable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Stop words removal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Print the stem of the text in the feature variable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050" name="Picture 2" descr="Your Medical Devices Are Getting Smarter. Can the FDA Keep Them Safe? - WSJ">
            <a:extLst>
              <a:ext uri="{FF2B5EF4-FFF2-40B4-BE49-F238E27FC236}">
                <a16:creationId xmlns:a16="http://schemas.microsoft.com/office/drawing/2014/main" id="{D0B14E0F-9E3A-043D-CD8C-681EEDDB86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-4"/>
          <a:stretch/>
        </p:blipFill>
        <p:spPr bwMode="auto">
          <a:xfrm>
            <a:off x="8709025" y="2129660"/>
            <a:ext cx="2663825" cy="266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644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08F3819-3D3F-2281-6144-1617C1DD40FC}"/>
              </a:ext>
            </a:extLst>
          </p:cNvPr>
          <p:cNvSpPr txBox="1"/>
          <p:nvPr/>
        </p:nvSpPr>
        <p:spPr>
          <a:xfrm>
            <a:off x="275573" y="940500"/>
            <a:ext cx="5576828" cy="5237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Distribution of classes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E76F3-C8F1-CA47-41C7-B6D38E4626C3}"/>
              </a:ext>
            </a:extLst>
          </p:cNvPr>
          <p:cNvSpPr txBox="1"/>
          <p:nvPr/>
        </p:nvSpPr>
        <p:spPr>
          <a:xfrm>
            <a:off x="726509" y="1891430"/>
            <a:ext cx="4321480" cy="38518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Heavily Imbalanced dataset</a:t>
            </a:r>
          </a:p>
          <a:p>
            <a:pPr indent="-22860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Class II makes up majority of data</a:t>
            </a:r>
          </a:p>
          <a:p>
            <a:pPr indent="-22860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Class III and I are minority classes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Content Placeholder 4" descr="A pie chart with numbers and a blue triangle with Crust in the background&#10;&#10;Description automatically generated">
            <a:extLst>
              <a:ext uri="{FF2B5EF4-FFF2-40B4-BE49-F238E27FC236}">
                <a16:creationId xmlns:a16="http://schemas.microsoft.com/office/drawing/2014/main" id="{803DE6AC-70C3-0D64-6120-B5ED2FEC25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4" r="5371"/>
          <a:stretch/>
        </p:blipFill>
        <p:spPr>
          <a:xfrm>
            <a:off x="5852401" y="270965"/>
            <a:ext cx="6339599" cy="6118964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5AFD70F-20E3-55D2-E154-7D4FACFBB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BDB812-268E-7EC5-B48A-752271816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A30E18-AA70-D998-AAFC-727CB0367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9712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79445-CDDE-8700-977D-F7DCDBF9E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894" y="798570"/>
            <a:ext cx="3519488" cy="8630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kern="1200" dirty="0">
                <a:latin typeface="+mj-lt"/>
                <a:ea typeface="+mj-ea"/>
                <a:cs typeface="+mj-cs"/>
              </a:rPr>
              <a:t>Word Cloud</a:t>
            </a:r>
          </a:p>
        </p:txBody>
      </p:sp>
      <p:pic>
        <p:nvPicPr>
          <p:cNvPr id="5" name="Content Placeholder 4" descr="A close-up of words&#10;&#10;Description automatically generated">
            <a:extLst>
              <a:ext uri="{FF2B5EF4-FFF2-40B4-BE49-F238E27FC236}">
                <a16:creationId xmlns:a16="http://schemas.microsoft.com/office/drawing/2014/main" id="{A0CA2355-63C9-21DA-D63F-688C02B9C8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6022" y="1373561"/>
            <a:ext cx="6388299" cy="45424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29FED2-571D-88D7-2F6F-35E3754BFEC8}"/>
              </a:ext>
            </a:extLst>
          </p:cNvPr>
          <p:cNvSpPr txBox="1"/>
          <p:nvPr/>
        </p:nvSpPr>
        <p:spPr>
          <a:xfrm>
            <a:off x="287679" y="2414358"/>
            <a:ext cx="5073462" cy="35016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alpha val="80000"/>
                  </a:schemeClr>
                </a:solidFill>
              </a:rPr>
              <a:t>Bilinear- visualize two words and their importance or frequency in association in a single layout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alpha val="80000"/>
                  </a:schemeClr>
                </a:solidFill>
              </a:rPr>
              <a:t>Font size shows frequency of words in dataset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alpha val="80000"/>
                  </a:schemeClr>
                </a:solidFill>
              </a:rPr>
              <a:t>Shows main idea of dataset</a:t>
            </a:r>
          </a:p>
        </p:txBody>
      </p:sp>
    </p:spTree>
    <p:extLst>
      <p:ext uri="{BB962C8B-B14F-4D97-AF65-F5344CB8AC3E}">
        <p14:creationId xmlns:p14="http://schemas.microsoft.com/office/powerpoint/2010/main" val="732376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88200-2059-ED2C-328F-8D67ED01F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3512" y="375247"/>
            <a:ext cx="5248221" cy="106720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015C2-6875-66F9-B94B-31F3E54C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8917" y="1782791"/>
            <a:ext cx="7006224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Used TF-IDF Vectorizer to transform feature variable into numerical column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Used SMOTE (</a:t>
            </a:r>
            <a:r>
              <a:rPr lang="en-US" b="0" i="0" u="none" strike="noStrike" dirty="0">
                <a:effectLst/>
                <a:latin typeface="Söhne"/>
              </a:rPr>
              <a:t>Synthetic Minority Over-sampling Technique)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treat imbalanced distribution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Used synthetic samples to increase minority class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Split 80% of data to training, and 20% to test</a:t>
            </a:r>
          </a:p>
        </p:txBody>
      </p:sp>
      <p:pic>
        <p:nvPicPr>
          <p:cNvPr id="4" name="Picture 6" descr="What the EU should do and not do on trade in medical equipment">
            <a:extLst>
              <a:ext uri="{FF2B5EF4-FFF2-40B4-BE49-F238E27FC236}">
                <a16:creationId xmlns:a16="http://schemas.microsoft.com/office/drawing/2014/main" id="{547606BA-925C-671C-25CC-8379B1762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4" r="9676"/>
          <a:stretch/>
        </p:blipFill>
        <p:spPr bwMode="auto">
          <a:xfrm>
            <a:off x="166859" y="1051526"/>
            <a:ext cx="4754947" cy="4754947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noFill/>
          <a:ln w="285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4351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F33F2-8525-E25B-6303-5091B114F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7939" y="438495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Multinomial Naïve bayes</a:t>
            </a:r>
          </a:p>
        </p:txBody>
      </p:sp>
      <p:pic>
        <p:nvPicPr>
          <p:cNvPr id="7" name="Picture 6" descr="A diagram of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4A5FC502-6CC4-8F25-91E7-0ABBB0D09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682" y="2063770"/>
            <a:ext cx="5181318" cy="40027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0DF5A2-FAB6-4A26-7A91-273D1DA28E5E}"/>
              </a:ext>
            </a:extLst>
          </p:cNvPr>
          <p:cNvSpPr txBox="1"/>
          <p:nvPr/>
        </p:nvSpPr>
        <p:spPr>
          <a:xfrm>
            <a:off x="1854493" y="1656517"/>
            <a:ext cx="2095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Classification Report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19A3A3-E4F5-C167-C16B-1A999C4CB7C3}"/>
              </a:ext>
            </a:extLst>
          </p:cNvPr>
          <p:cNvSpPr txBox="1"/>
          <p:nvPr/>
        </p:nvSpPr>
        <p:spPr>
          <a:xfrm>
            <a:off x="8242127" y="1560104"/>
            <a:ext cx="2711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Confusion Matrix Heatmap</a:t>
            </a:r>
          </a:p>
        </p:txBody>
      </p:sp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5A96E5A-6734-0B91-53D5-3451D7E76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63770"/>
            <a:ext cx="7010682" cy="400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577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6445E-51AA-B9AD-C64F-1BBA234B5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716" y="135797"/>
            <a:ext cx="6581773" cy="1807305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Multinomial Naïve bayes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CAE12-02B3-C35F-E6CD-AD782908F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76" y="1943102"/>
            <a:ext cx="5942093" cy="3967492"/>
          </a:xfrm>
        </p:spPr>
        <p:txBody>
          <a:bodyPr>
            <a:normAutofit/>
          </a:bodyPr>
          <a:lstStyle/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Accuracy: .9366</a:t>
            </a:r>
          </a:p>
          <a:p>
            <a:r>
              <a:rPr lang="en-US" sz="19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Precision: 0.937</a:t>
            </a:r>
          </a:p>
          <a:p>
            <a:r>
              <a:rPr lang="en-US" sz="19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F1 Score: 0.936</a:t>
            </a:r>
          </a:p>
          <a:p>
            <a:r>
              <a:rPr lang="en-US" sz="19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Recall: 0.937</a:t>
            </a:r>
          </a:p>
          <a:p>
            <a:pPr marL="0" indent="0">
              <a:buNone/>
            </a:pP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Hyperparameter Tuning:</a:t>
            </a:r>
          </a:p>
          <a:p>
            <a:pPr lvl="1"/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Used Grid Search CV and cross validation and alpha values for best parameter</a:t>
            </a:r>
          </a:p>
          <a:p>
            <a:pPr lvl="1"/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The best parameter was alpha is 0.1, and accuracy is .954</a:t>
            </a:r>
          </a:p>
          <a:p>
            <a:endParaRPr lang="en-US" sz="1900" dirty="0"/>
          </a:p>
        </p:txBody>
      </p:sp>
      <p:pic>
        <p:nvPicPr>
          <p:cNvPr id="5122" name="Picture 2" descr="Machine Learning Course Online | Udacity">
            <a:extLst>
              <a:ext uri="{FF2B5EF4-FFF2-40B4-BE49-F238E27FC236}">
                <a16:creationId xmlns:a16="http://schemas.microsoft.com/office/drawing/2014/main" id="{8B4A6C1A-D8EA-D110-2874-4CAF33B7EB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4" r="23610"/>
          <a:stretch/>
        </p:blipFill>
        <p:spPr bwMode="auto">
          <a:xfrm>
            <a:off x="0" y="0"/>
            <a:ext cx="6116557" cy="6857999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4309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9DABF-9EC5-5488-FA5B-0752F3FF4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276" y="177213"/>
            <a:ext cx="8320090" cy="1180777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Random Forest Classifier</a:t>
            </a:r>
          </a:p>
        </p:txBody>
      </p:sp>
      <p:pic>
        <p:nvPicPr>
          <p:cNvPr id="7" name="Picture 6" descr="A graph showing the number of classes&#10;&#10;Description automatically generated with medium confidence">
            <a:extLst>
              <a:ext uri="{FF2B5EF4-FFF2-40B4-BE49-F238E27FC236}">
                <a16:creationId xmlns:a16="http://schemas.microsoft.com/office/drawing/2014/main" id="{3ADAA9B0-D283-5035-D4F7-25785060E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73" y="2338428"/>
            <a:ext cx="4176462" cy="3896113"/>
          </a:xfrm>
          <a:prstGeom prst="rect">
            <a:avLst/>
          </a:prstGeom>
        </p:spPr>
      </p:pic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5D6A821-9B53-BE72-033B-D1E7B0A1C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306" y="2338427"/>
            <a:ext cx="7244153" cy="38961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AC555F-6DB7-0D78-B812-F1AD9525F23C}"/>
              </a:ext>
            </a:extLst>
          </p:cNvPr>
          <p:cNvSpPr txBox="1"/>
          <p:nvPr/>
        </p:nvSpPr>
        <p:spPr>
          <a:xfrm>
            <a:off x="7303750" y="1725134"/>
            <a:ext cx="2774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Classification Report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E1D5C5-FDF4-3EFB-DCA3-FD9E58313B90}"/>
              </a:ext>
            </a:extLst>
          </p:cNvPr>
          <p:cNvSpPr txBox="1"/>
          <p:nvPr/>
        </p:nvSpPr>
        <p:spPr>
          <a:xfrm>
            <a:off x="858033" y="1683898"/>
            <a:ext cx="2937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Confusion Matrix Heatmap</a:t>
            </a:r>
          </a:p>
        </p:txBody>
      </p:sp>
    </p:spTree>
    <p:extLst>
      <p:ext uri="{BB962C8B-B14F-4D97-AF65-F5344CB8AC3E}">
        <p14:creationId xmlns:p14="http://schemas.microsoft.com/office/powerpoint/2010/main" val="1858586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283</TotalTime>
  <Words>395</Words>
  <Application>Microsoft Macintosh PowerPoint</Application>
  <PresentationFormat>Widescreen</PresentationFormat>
  <Paragraphs>69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Söhne</vt:lpstr>
      <vt:lpstr>Office Theme</vt:lpstr>
      <vt:lpstr>Text Classification of FDA  Medical Device Recalls</vt:lpstr>
      <vt:lpstr>Introduction</vt:lpstr>
      <vt:lpstr>Data Cleaning/ Normalization </vt:lpstr>
      <vt:lpstr>PowerPoint Presentation</vt:lpstr>
      <vt:lpstr>Word Cloud</vt:lpstr>
      <vt:lpstr>Data Preprocessing</vt:lpstr>
      <vt:lpstr>Multinomial Naïve bayes</vt:lpstr>
      <vt:lpstr>Multinomial Naïve bayes</vt:lpstr>
      <vt:lpstr>Random Forest Classifier</vt:lpstr>
      <vt:lpstr>Random Forest Classifier</vt:lpstr>
      <vt:lpstr>LSTM(Long Short-Term Memory)  Model</vt:lpstr>
      <vt:lpstr>Models Accuracy Bar Chart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Ruth Iang</dc:creator>
  <cp:lastModifiedBy>Ruth Iang</cp:lastModifiedBy>
  <cp:revision>10</cp:revision>
  <dcterms:created xsi:type="dcterms:W3CDTF">2023-11-02T23:55:26Z</dcterms:created>
  <dcterms:modified xsi:type="dcterms:W3CDTF">2023-11-10T00:44:21Z</dcterms:modified>
</cp:coreProperties>
</file>

<file path=docProps/thumbnail.jpeg>
</file>